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2"/>
  </p:notesMasterIdLst>
  <p:sldIdLst>
    <p:sldId id="384" r:id="rId3"/>
    <p:sldId id="386" r:id="rId4"/>
    <p:sldId id="415" r:id="rId5"/>
    <p:sldId id="413" r:id="rId6"/>
    <p:sldId id="396" r:id="rId7"/>
    <p:sldId id="408" r:id="rId8"/>
    <p:sldId id="426" r:id="rId9"/>
    <p:sldId id="427" r:id="rId10"/>
    <p:sldId id="428" r:id="rId11"/>
    <p:sldId id="409" r:id="rId12"/>
    <p:sldId id="345" r:id="rId13"/>
    <p:sldId id="344" r:id="rId14"/>
    <p:sldId id="414" r:id="rId15"/>
    <p:sldId id="425" r:id="rId16"/>
    <p:sldId id="383" r:id="rId17"/>
    <p:sldId id="356" r:id="rId18"/>
    <p:sldId id="353" r:id="rId19"/>
    <p:sldId id="357" r:id="rId20"/>
    <p:sldId id="358" r:id="rId21"/>
    <p:sldId id="359" r:id="rId22"/>
    <p:sldId id="360" r:id="rId23"/>
    <p:sldId id="362" r:id="rId24"/>
    <p:sldId id="363" r:id="rId25"/>
    <p:sldId id="361" r:id="rId26"/>
    <p:sldId id="364" r:id="rId27"/>
    <p:sldId id="422" r:id="rId28"/>
    <p:sldId id="314" r:id="rId29"/>
    <p:sldId id="369" r:id="rId30"/>
    <p:sldId id="423" r:id="rId31"/>
    <p:sldId id="371" r:id="rId32"/>
    <p:sldId id="267" r:id="rId33"/>
    <p:sldId id="317" r:id="rId34"/>
    <p:sldId id="318" r:id="rId35"/>
    <p:sldId id="381" r:id="rId36"/>
    <p:sldId id="269" r:id="rId37"/>
    <p:sldId id="321" r:id="rId38"/>
    <p:sldId id="401" r:id="rId39"/>
    <p:sldId id="400" r:id="rId40"/>
    <p:sldId id="397" r:id="rId41"/>
    <p:sldId id="326" r:id="rId42"/>
    <p:sldId id="424" r:id="rId43"/>
    <p:sldId id="271" r:id="rId44"/>
    <p:sldId id="393" r:id="rId45"/>
    <p:sldId id="402" r:id="rId46"/>
    <p:sldId id="395" r:id="rId47"/>
    <p:sldId id="305" r:id="rId48"/>
    <p:sldId id="403" r:id="rId49"/>
    <p:sldId id="331" r:id="rId50"/>
    <p:sldId id="33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33" autoAdjust="0"/>
    <p:restoredTop sz="75238" autoAdjust="0"/>
  </p:normalViewPr>
  <p:slideViewPr>
    <p:cSldViewPr>
      <p:cViewPr varScale="1">
        <p:scale>
          <a:sx n="105" d="100"/>
          <a:sy n="105" d="100"/>
        </p:scale>
        <p:origin x="162" y="96"/>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这里先介绍相对简单的拉格朗日视角方程推导及其求解，下次再介绍欧拉视角相关的推导和求解，当然欧拉视角的求解精度更高，效果更好，但是性能开销也更大。</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NS</a:t>
                </a:r>
                <a:r>
                  <a:rPr lang="zh-CN" altLang="en-US" dirty="0"/>
                  <a:t>方程已经推导出来了，实际上</a:t>
                </a:r>
                <a:r>
                  <a:rPr lang="en-US" altLang="zh-CN" dirty="0"/>
                  <a:t>NS</a:t>
                </a:r>
                <a:r>
                  <a:rPr lang="zh-CN" altLang="en-US" dirty="0"/>
                  <a:t>方程是求下一个时间步长的速度场 </a:t>
                </a:r>
                <a:r>
                  <a:rPr lang="en-US" altLang="zh-CN" dirty="0"/>
                  <a:t>u</a:t>
                </a:r>
                <a:r>
                  <a:rPr lang="zh-CN" altLang="en-US" dirty="0"/>
                  <a:t>。接下来我们看怎么从这个方程求出速度</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）。它是把空间中的物理量用它周围一个范围内的相同物理量通过逼近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、每个粒子代表一定的流体体积，体积用 </a:t>
            </a:r>
            <a:r>
              <a:rPr lang="en-US" altLang="zh-CN" dirty="0"/>
              <a:t>V=m/rho </a:t>
            </a:r>
            <a:r>
              <a:rPr lang="zh-CN" altLang="en-US" dirty="0"/>
              <a:t>求得</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我们看下怎么用这个核函数来计算各种物理量</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表示邻域粒子，质量除以密度表示体积，这里为什么要乘以体积呢？主要是因为这个核函数其实是一个权重函数，体积也影响到其权重占比的，所以这里乘上体积。</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、因为粒子间距离和核半径在公式里不影响计算结果，所以可以简化写法为直接带下标</a:t>
            </a:r>
            <a:r>
              <a:rPr lang="en-US" altLang="zh-CN" dirty="0" err="1"/>
              <a:t>ij</a:t>
            </a:r>
            <a:r>
              <a:rPr lang="zh-CN" altLang="en-US" dirty="0"/>
              <a:t>的形式</a:t>
            </a:r>
            <a:endParaRPr lang="en-US" altLang="zh-CN" dirty="0"/>
          </a:p>
          <a:p>
            <a:r>
              <a:rPr lang="en-US" altLang="zh-CN" dirty="0"/>
              <a:t>6</a:t>
            </a:r>
            <a:r>
              <a:rPr lang="zh-CN" altLang="en-US" dirty="0"/>
              <a:t>、后面有些计算，我们需要用到一阶求导，因此这里用核函数的梯度来近似，对物理量</a:t>
            </a:r>
            <a:r>
              <a:rPr lang="en-US" altLang="zh-CN" dirty="0"/>
              <a:t>Ai</a:t>
            </a:r>
            <a:r>
              <a:rPr lang="zh-CN" altLang="en-US" dirty="0"/>
              <a:t>的梯度</a:t>
            </a:r>
            <a:endParaRPr lang="en-US" altLang="zh-CN" dirty="0"/>
          </a:p>
          <a:p>
            <a:r>
              <a:rPr lang="en-US" altLang="zh-CN" dirty="0"/>
              <a:t>7</a:t>
            </a:r>
            <a:r>
              <a:rPr lang="zh-CN" altLang="en-US" dirty="0"/>
              <a:t>、同样的，我们也会用到二阶求导，我们用核函数的二阶拉普拉斯算子来近似物理量</a:t>
            </a:r>
            <a:r>
              <a:rPr lang="en-US" altLang="zh-CN" dirty="0"/>
              <a:t>Ai</a:t>
            </a:r>
            <a:r>
              <a:rPr lang="zh-CN" altLang="en-US" dirty="0"/>
              <a:t>的二阶求导</a:t>
            </a:r>
            <a:endParaRPr lang="en-US" altLang="zh-CN" dirty="0"/>
          </a:p>
          <a:p>
            <a:r>
              <a:rPr lang="zh-CN" altLang="en-US" dirty="0"/>
              <a:t>好，这些公式大家都记住了，后面求解</a:t>
            </a:r>
            <a:r>
              <a:rPr lang="en-US" altLang="zh-CN" dirty="0"/>
              <a:t>NS</a:t>
            </a:r>
            <a:r>
              <a:rPr lang="zh-CN" altLang="en-US" dirty="0"/>
              <a:t>方程的每一项，都会用到原权重函数、一阶求导函数、二阶求导函数这三个函数。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，实线是原函数、疏一点的虚线是梯度，密一点的虚线是拉普拉斯。从图中可以看到，</a:t>
            </a:r>
            <a:r>
              <a:rPr lang="zh-CN" altLang="en-US" dirty="0"/>
              <a:t>这里虽然</a:t>
            </a:r>
            <a:r>
              <a:rPr lang="en-US" altLang="zh-CN" dirty="0"/>
              <a:t>poly6</a:t>
            </a:r>
            <a:r>
              <a:rPr lang="zh-CN" altLang="en-US" dirty="0"/>
              <a:t>内核函数本身随着与中心距离的增加而单调下降，但其梯度和拉普拉斯却是振荡的。前面提过，梯度算子是用于评估压力梯度的，当粒子之间的距离变得太近时，压力会将粒子推开。 从这张图中可以看出，在某些时候，即使粒子越来越近，压力却在下降。另外，拉普拉斯算子甚至在粒子的距离比某个阈值更小时变成负的了。</a:t>
            </a:r>
            <a:r>
              <a:rPr kumimoji="1" lang="zh-CN" altLang="en-US" dirty="0"/>
              <a:t>而</a:t>
            </a:r>
            <a:r>
              <a:rPr kumimoji="1" lang="en-US" altLang="zh-CN" dirty="0" err="1"/>
              <a:t>spily</a:t>
            </a:r>
            <a:r>
              <a:rPr kumimoji="1" lang="zh-CN" altLang="en-US" dirty="0"/>
              <a:t>函数在一阶梯度和二阶拉普拉斯在随着距离增加而单调下降。因此，我们一般估算时候原函数选用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。为什么原函数、一阶、二阶不都选择</a:t>
            </a:r>
            <a:r>
              <a:rPr kumimoji="1" lang="en-US" altLang="zh-CN" dirty="0"/>
              <a:t>spiky</a:t>
            </a:r>
            <a:r>
              <a:rPr kumimoji="1" lang="zh-CN" altLang="en-US" dirty="0"/>
              <a:t>呢？因为</a:t>
            </a:r>
            <a:r>
              <a:rPr kumimoji="1" lang="en-US" altLang="zh-CN" dirty="0"/>
              <a:t>poly6</a:t>
            </a:r>
            <a:r>
              <a:rPr kumimoji="1" lang="zh-CN" altLang="en-US" dirty="0"/>
              <a:t>的原函数更加光滑，效果更好。</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5</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a:t>lambda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a:t>
            </a:r>
            <a:r>
              <a:rPr kumimoji="1" lang="zh-CN" altLang="en-US" dirty="0"/>
              <a:t>核函数我们可以跟</a:t>
            </a:r>
            <a:r>
              <a:rPr kumimoji="1" lang="en-US" altLang="zh-CN" dirty="0"/>
              <a:t>SPH</a:t>
            </a:r>
            <a:r>
              <a:rPr kumimoji="1" lang="zh-CN" altLang="en-US" dirty="0"/>
              <a:t>方法一样选取，原函数选择 </a:t>
            </a:r>
            <a:r>
              <a:rPr kumimoji="1" lang="en-US" altLang="zh-CN" dirty="0"/>
              <a:t>poly6</a:t>
            </a:r>
            <a:r>
              <a:rPr kumimoji="1" lang="zh-CN" altLang="en-US" dirty="0"/>
              <a:t>，而梯度选择 </a:t>
            </a:r>
            <a:r>
              <a:rPr kumimoji="1" lang="en-US" altLang="zh-CN" dirty="0"/>
              <a:t>spiky</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流体力学的核心方程就是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方程经过欧拉、纳维、柯西和斯托克斯四位大神的不断完善，最后得出了适用于可压缩变黏度的黏性流体的运动方程，也是最普适的流体运动方程。也奠定了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目前方程的精确解或者说光滑解求法数学家们暂时还没有找出来，所以一般都是弱解，也就是近似解。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先回顾一些向量微分基础知识，主要是后面会用到的一些基础，没用到的这里就不介绍了。</a:t>
                </a:r>
                <a:endParaRPr lang="en-US" altLang="zh-CN" dirty="0"/>
              </a:p>
              <a:p>
                <a:r>
                  <a:rPr lang="en-US" altLang="zh-CN" dirty="0"/>
                  <a:t>1</a:t>
                </a:r>
                <a:r>
                  <a:rPr lang="zh-CN" altLang="en-US" dirty="0"/>
                  <a:t>、首先看向量微分算子</a:t>
                </a:r>
                <a:r>
                  <a:rPr lang="en-US" altLang="zh-CN" dirty="0" err="1"/>
                  <a:t>Nabla</a:t>
                </a:r>
                <a:r>
                  <a:rPr lang="zh-CN" altLang="en-US" dirty="0"/>
                  <a:t>，记作倒三角，读作 </a:t>
                </a:r>
                <a:r>
                  <a:rPr lang="en-US" altLang="zh-CN" dirty="0"/>
                  <a:t>del</a:t>
                </a:r>
              </a:p>
              <a:p>
                <a:r>
                  <a:rPr lang="en-US" altLang="zh-CN" dirty="0"/>
                  <a:t>2</a:t>
                </a:r>
                <a:r>
                  <a:rPr lang="zh-CN" altLang="en-US" dirty="0"/>
                  <a:t>、然后是梯度。数学表达式是函数</a:t>
                </a:r>
                <a:r>
                  <a:rPr lang="en-US" altLang="zh-CN" dirty="0"/>
                  <a:t>f</a:t>
                </a:r>
                <a:r>
                  <a:rPr lang="zh-CN" altLang="en-US" dirty="0"/>
                  <a:t>分别对</a:t>
                </a:r>
                <a:r>
                  <a:rPr lang="en-US" altLang="zh-CN" dirty="0" err="1"/>
                  <a:t>xyz</a:t>
                </a:r>
                <a:r>
                  <a:rPr lang="zh-CN" altLang="en-US" dirty="0"/>
                  <a:t>求偏导数组成一个三维向量，记作 </a:t>
                </a:r>
                <a:r>
                  <a:rPr lang="en-US" altLang="zh-CN" dirty="0"/>
                  <a:t>del f</a:t>
                </a:r>
                <a:r>
                  <a:rPr lang="zh-CN" altLang="en-US" dirty="0"/>
                  <a:t>，它的物理意义是言梯度方向的方向导数最大，也就是函数值增加最快。它有一个重要性质：梯度方向和等值面垂直</a:t>
                </a:r>
                <a:endParaRPr lang="en-US" altLang="zh-CN" dirty="0"/>
              </a:p>
              <a:p>
                <a:r>
                  <a:rPr lang="en-US" altLang="zh-CN" dirty="0"/>
                  <a:t>3</a:t>
                </a:r>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a:p>
                <a:r>
                  <a:rPr lang="en-US" altLang="zh-CN" dirty="0"/>
                  <a:t>4</a:t>
                </a:r>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252843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算子与梯度做点乘。其物理意义是：函数在某一点周围的平均值与该点的函数值的差。它其实就是梯度的散度。</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77738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11.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8.crdownload"/><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gif"/></Relationships>
</file>

<file path=ppt/slides/_rels/slide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7.gi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360.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727388" y="3590591"/>
                <a:ext cx="884793" cy="682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𝑓</m:t>
                          </m:r>
                        </m:e>
                      </m:acc>
                      <m:r>
                        <a:rPr lang="en-US" altLang="zh-CN" i="1">
                          <a:solidFill>
                            <a:schemeClr val="accent6"/>
                          </a:solidFill>
                          <a:latin typeface="Cambria Math" panose="02040503050406030204" pitchFamily="18" charset="0"/>
                        </a:rPr>
                        <m:t> =</m:t>
                      </m:r>
                      <m:f>
                        <m:fPr>
                          <m:ctrlPr>
                            <a:rPr lang="en-US" altLang="zh-CN" i="1" smtClean="0">
                              <a:solidFill>
                                <a:schemeClr val="accent6"/>
                              </a:solidFill>
                              <a:latin typeface="Cambria Math" panose="02040503050406030204" pitchFamily="18" charset="0"/>
                            </a:rPr>
                          </m:ctrlPr>
                        </m:fPr>
                        <m:num>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𝐹</m:t>
                              </m:r>
                            </m:e>
                          </m:acc>
                        </m:num>
                        <m:den>
                          <m:r>
                            <a:rPr lang="en-US" altLang="zh-CN" b="0" i="1" smtClean="0">
                              <a:solidFill>
                                <a:schemeClr val="accent6"/>
                              </a:solidFill>
                              <a:latin typeface="Cambria Math" panose="02040503050406030204" pitchFamily="18" charset="0"/>
                            </a:rPr>
                            <m:t>𝑉</m:t>
                          </m:r>
                        </m:den>
                      </m:f>
                    </m:oMath>
                  </m:oMathPara>
                </a14:m>
                <a:endParaRPr lang="zh-CN" altLang="en-US" sz="1400"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727388" y="3590591"/>
                <a:ext cx="884793" cy="68262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8C6FF27-D77E-4F8E-9223-8A084C08E2E3}"/>
                  </a:ext>
                </a:extLst>
              </p:cNvPr>
              <p:cNvSpPr/>
              <p:nvPr/>
            </p:nvSpPr>
            <p:spPr>
              <a:xfrm>
                <a:off x="9001995" y="2603520"/>
                <a:ext cx="1069652" cy="888641"/>
              </a:xfrm>
              <a:prstGeom prst="rect">
                <a:avLst/>
              </a:prstGeom>
              <a:noFill/>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solidFill>
                            <a:srgbClr val="C00000"/>
                          </a:solidFill>
                          <a:latin typeface="Cambria Math" panose="02040503050406030204" pitchFamily="18" charset="0"/>
                        </a:rPr>
                        <m:t>𝜌</m:t>
                      </m:r>
                      <m:r>
                        <a:rPr lang="en-US" altLang="zh-CN" b="0" i="1" smtClean="0">
                          <a:solidFill>
                            <a:schemeClr val="accent6"/>
                          </a:solidFill>
                          <a:latin typeface="Cambria Math" panose="02040503050406030204" pitchFamily="18" charset="0"/>
                        </a:rPr>
                        <m:t>𝑉</m:t>
                      </m:r>
                    </m:oMath>
                  </m:oMathPara>
                </a14:m>
                <a:endParaRPr lang="en-US" altLang="zh-CN" b="0"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solidFill>
                            <a:schemeClr val="accent1">
                              <a:lumMod val="75000"/>
                            </a:schemeClr>
                          </a:solidFill>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a:solidFill>
                                <a:srgbClr val="C00000"/>
                              </a:solidFill>
                              <a:latin typeface="Cambria Math" panose="02040503050406030204" pitchFamily="18" charset="0"/>
                            </a:rPr>
                            <m:t>𝜌</m:t>
                          </m:r>
                        </m:den>
                      </m:f>
                      <m:r>
                        <a:rPr lang="en-US" altLang="zh-CN" b="0" i="1" smtClean="0">
                          <a:latin typeface="Cambria Math" panose="02040503050406030204" pitchFamily="18" charset="0"/>
                        </a:rPr>
                        <m:t>     </m:t>
                      </m:r>
                    </m:oMath>
                  </m:oMathPara>
                </a14:m>
                <a:endParaRPr lang="en-US" altLang="zh-CN" dirty="0">
                  <a:solidFill>
                    <a:srgbClr val="C00000"/>
                  </a:solidFill>
                </a:endParaRPr>
              </a:p>
            </p:txBody>
          </p:sp>
        </mc:Choice>
        <mc:Fallback xmlns="">
          <p:sp>
            <p:nvSpPr>
              <p:cNvPr id="4" name="矩形 3">
                <a:extLst>
                  <a:ext uri="{FF2B5EF4-FFF2-40B4-BE49-F238E27FC236}">
                    <a16:creationId xmlns:a16="http://schemas.microsoft.com/office/drawing/2014/main" id="{58C6FF27-D77E-4F8E-9223-8A084C08E2E3}"/>
                  </a:ext>
                </a:extLst>
              </p:cNvPr>
              <p:cNvSpPr>
                <a:spLocks noRot="1" noChangeAspect="1" noMove="1" noResize="1" noEditPoints="1" noAdjustHandles="1" noChangeArrowheads="1" noChangeShapeType="1" noTextEdit="1"/>
              </p:cNvSpPr>
              <p:nvPr/>
            </p:nvSpPr>
            <p:spPr>
              <a:xfrm>
                <a:off x="9001995" y="2603520"/>
                <a:ext cx="1069652" cy="88864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p:txBody>
          </p:sp>
        </mc:Choice>
        <mc:Fallback>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3" end="3"/>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endParaRPr lang="en-US" altLang="zh-CN" i="1" dirty="0">
                  <a:latin typeface="Cambria Math" panose="02040503050406030204" pitchFamily="18" charset="0"/>
                </a:endParaRPr>
              </a:p>
              <a:p>
                <a:pPr marL="914400" lvl="2" indent="0">
                  <a:buNone/>
                </a:pPr>
                <a:r>
                  <a:rPr lang="zh-CN" altLang="en-US" dirty="0"/>
                  <a:t>函数 </a:t>
                </a:r>
                <a14:m>
                  <m:oMath xmlns:m="http://schemas.openxmlformats.org/officeDocument/2006/math">
                    <m:r>
                      <a:rPr lang="en-US" altLang="zh-CN" i="1">
                        <a:latin typeface="Cambria Math" panose="02040503050406030204" pitchFamily="18" charset="0"/>
                      </a:rPr>
                      <m:t>𝑓</m:t>
                    </m:r>
                  </m:oMath>
                </a14:m>
                <a:r>
                  <a:rPr lang="zh-CN" altLang="en-US" dirty="0"/>
                  <a:t> 的梯度 </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lvl="1"/>
                <a:r>
                  <a:rPr lang="zh-CN" altLang="en-US" dirty="0"/>
                  <a:t>物理意义</a:t>
                </a:r>
                <a:endParaRPr lang="en-US" altLang="zh-CN" dirty="0"/>
              </a:p>
              <a:p>
                <a:pPr marL="914400" lvl="2" indent="0">
                  <a:buNone/>
                </a:pPr>
                <a:r>
                  <a:rPr lang="zh-CN" altLang="en-US" dirty="0"/>
                  <a:t>沿梯度方向的</a:t>
                </a:r>
                <a:r>
                  <a:rPr lang="zh-CN" altLang="en-US" dirty="0">
                    <a:solidFill>
                      <a:srgbClr val="C00000"/>
                    </a:solidFill>
                  </a:rPr>
                  <a:t>方向导数最大</a:t>
                </a:r>
                <a:r>
                  <a:rPr lang="zh-CN" altLang="en-US" dirty="0"/>
                  <a:t>（函数值增加最快）</a:t>
                </a:r>
                <a:endParaRPr lang="en-US" altLang="zh-CN" dirty="0"/>
              </a:p>
              <a:p>
                <a:pPr lvl="1"/>
                <a:r>
                  <a:rPr lang="zh-CN" altLang="en-US" dirty="0"/>
                  <a:t>性质</a:t>
                </a:r>
                <a:endParaRPr lang="en-US" altLang="zh-CN" dirty="0"/>
              </a:p>
              <a:p>
                <a:pPr marL="914400" lvl="2" indent="0">
                  <a:buNone/>
                </a:pPr>
                <a:r>
                  <a:rPr lang="zh-CN" altLang="en-US" dirty="0"/>
                  <a:t>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solidFill>
                      <a:srgbClr val="C00000"/>
                    </a:solidFill>
                  </a:rPr>
                  <a:t>切面垂直</a:t>
                </a:r>
                <a:endParaRPr lang="en-US" altLang="zh-CN" dirty="0"/>
              </a:p>
              <a:p>
                <a:pPr lvl="1"/>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4074715"/>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endParaRPr lang="en-US" altLang="zh-CN" dirty="0"/>
              </a:p>
              <a:p>
                <a:pPr marL="914400" lvl="2" indent="0">
                  <a:buNone/>
                </a:pPr>
                <a:r>
                  <a:rPr lang="zh-CN" altLang="en-US" dirty="0"/>
                  <a:t>向量场 </a:t>
                </a:r>
                <a14:m>
                  <m:oMath xmlns:m="http://schemas.openxmlformats.org/officeDocument/2006/math">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marL="914400" lvl="2" indent="0">
                  <a:buNone/>
                </a:pPr>
                <a:r>
                  <a:rPr lang="zh-CN" altLang="en-US" dirty="0"/>
                  <a:t>散度  </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𝑦</m:t>
                            </m:r>
                          </m:sub>
                        </m:sSub>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num>
                      <m:den>
                        <m:r>
                          <a:rPr lang="zh-CN" altLang="en-US" i="1">
                            <a:latin typeface="Cambria Math" panose="02040503050406030204" pitchFamily="18" charset="0"/>
                          </a:rPr>
                          <m:t>𝜕</m:t>
                        </m:r>
                        <m:r>
                          <a:rPr lang="en-US" altLang="zh-CN" i="1">
                            <a:latin typeface="Cambria Math" panose="02040503050406030204" pitchFamily="18" charset="0"/>
                          </a:rPr>
                          <m:t>𝑧</m:t>
                        </m:r>
                      </m:den>
                    </m:f>
                  </m:oMath>
                </a14:m>
                <a:endParaRPr lang="en-US" altLang="zh-CN" dirty="0"/>
              </a:p>
              <a:p>
                <a:pPr lvl="1"/>
                <a:r>
                  <a:rPr lang="zh-CN" altLang="en-US" dirty="0"/>
                  <a:t>物理意义：表示向量场的</a:t>
                </a:r>
                <a:r>
                  <a:rPr lang="zh-CN" altLang="en-US" dirty="0">
                    <a:solidFill>
                      <a:srgbClr val="C00000"/>
                    </a:solidFill>
                  </a:rPr>
                  <a:t>发散程度，场的有源性</a:t>
                </a:r>
                <a:endParaRPr lang="en-US" altLang="zh-CN" dirty="0">
                  <a:solidFill>
                    <a:srgbClr val="C00000"/>
                  </a:solidFill>
                </a:endParaRPr>
              </a:p>
              <a:p>
                <a:pPr lvl="1"/>
                <a:r>
                  <a:rPr lang="zh-CN" altLang="en-US" dirty="0"/>
                  <a:t>散度大于零，有流出；散度小于零，有流入；散度为零，流出等于流入</a:t>
                </a:r>
                <a:endParaRPr lang="en-US" altLang="zh-CN" dirty="0"/>
              </a:p>
              <a:p>
                <a:pPr marL="457200" lvl="1" indent="0">
                  <a:buNone/>
                </a:pPr>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69A386F-4193-AE43-976C-85DA8637DC6D}"/>
              </a:ext>
            </a:extLst>
          </p:cNvPr>
          <p:cNvPicPr>
            <a:picLocks noChangeAspect="1"/>
          </p:cNvPicPr>
          <p:nvPr/>
        </p:nvPicPr>
        <p:blipFill>
          <a:blip r:embed="rId4"/>
          <a:stretch>
            <a:fillRect/>
          </a:stretch>
        </p:blipFill>
        <p:spPr>
          <a:xfrm>
            <a:off x="7909343" y="4704875"/>
            <a:ext cx="3444457" cy="1803754"/>
          </a:xfrm>
          <a:prstGeom prst="rect">
            <a:avLst/>
          </a:prstGeom>
        </p:spPr>
      </p:pic>
    </p:spTree>
    <p:extLst>
      <p:ext uri="{BB962C8B-B14F-4D97-AF65-F5344CB8AC3E}">
        <p14:creationId xmlns:p14="http://schemas.microsoft.com/office/powerpoint/2010/main" val="127744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p>
              <a:p>
                <a:pPr marL="914400" lvl="2" indent="0">
                  <a:buNone/>
                </a:pPr>
                <a:r>
                  <a:rPr lang="zh-CN" altLang="en-US" dirty="0">
                    <a:ea typeface="Cambria Math" panose="02040503050406030204" pitchFamily="18" charset="0"/>
                  </a:rPr>
                  <a:t>函数</a:t>
                </a:r>
                <a14:m>
                  <m:oMath xmlns:m="http://schemas.openxmlformats.org/officeDocument/2006/math">
                    <m:r>
                      <a:rPr lang="en-US" altLang="zh-CN" i="1">
                        <a:latin typeface="Cambria Math" panose="02040503050406030204" pitchFamily="18" charset="0"/>
                      </a:rPr>
                      <m:t>𝑓</m:t>
                    </m:r>
                  </m:oMath>
                </a14:m>
                <a:r>
                  <a:rPr lang="zh-CN" altLang="en-US" dirty="0">
                    <a:ea typeface="Cambria Math" panose="02040503050406030204" pitchFamily="18" charset="0"/>
                  </a:rPr>
                  <a:t>的拉普拉斯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oMath>
                </a14:m>
                <a:endParaRPr lang="en-US" altLang="zh-CN" dirty="0"/>
              </a:p>
              <a:p>
                <a:pPr lvl="1"/>
                <a:r>
                  <a:rPr lang="zh-CN" altLang="en-US" dirty="0"/>
                  <a:t>梯度的散度</a:t>
                </a:r>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有限差分</a:t>
                </a:r>
                <a:endParaRPr lang="en-US" altLang="zh-CN" dirty="0"/>
              </a:p>
              <a:p>
                <a:pPr marL="457200" lvl="1" indent="0">
                  <a:buNone/>
                </a:pPr>
                <a:r>
                  <a:rPr lang="en-US" altLang="zh-CN" dirty="0"/>
                  <a:t>	</a:t>
                </a:r>
                <a:r>
                  <a:rPr lang="zh-CN" altLang="en-US" dirty="0"/>
                  <a:t>  </a:t>
                </a:r>
                <a14:m>
                  <m:oMath xmlns:m="http://schemas.openxmlformats.org/officeDocument/2006/math">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𝑢</m:t>
                        </m:r>
                      </m:num>
                      <m:den>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f>
                          <m:fPr>
                            <m:ctrlPr>
                              <a:rPr lang="en-US" altLang="zh-CN" b="0" i="1" smtClean="0">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 −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687B05B2-C522-7847-B439-4FABF77A61AB}"/>
              </a:ext>
            </a:extLst>
          </p:cNvPr>
          <p:cNvGrpSpPr/>
          <p:nvPr/>
        </p:nvGrpSpPr>
        <p:grpSpPr>
          <a:xfrm>
            <a:off x="9099386" y="2060848"/>
            <a:ext cx="2558579" cy="1490018"/>
            <a:chOff x="8036175" y="5373216"/>
            <a:chExt cx="2558579" cy="1490018"/>
          </a:xfrm>
        </p:grpSpPr>
        <p:cxnSp>
          <p:nvCxnSpPr>
            <p:cNvPr id="6" name="直线箭头连接符 5">
              <a:extLst>
                <a:ext uri="{FF2B5EF4-FFF2-40B4-BE49-F238E27FC236}">
                  <a16:creationId xmlns:a16="http://schemas.microsoft.com/office/drawing/2014/main" id="{3FA12230-DC4A-9B48-A300-32854FFB5079}"/>
                </a:ext>
              </a:extLst>
            </p:cNvPr>
            <p:cNvCxnSpPr>
              <a:cxnSpLocks/>
            </p:cNvCxnSpPr>
            <p:nvPr/>
          </p:nvCxnSpPr>
          <p:spPr>
            <a:xfrm>
              <a:off x="8328248" y="6525344"/>
              <a:ext cx="20162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FDE898D4-637A-0B43-8F52-906D1E1DD4B7}"/>
                </a:ext>
              </a:extLst>
            </p:cNvPr>
            <p:cNvSpPr/>
            <p:nvPr/>
          </p:nvSpPr>
          <p:spPr>
            <a:xfrm>
              <a:off x="8595949" y="6268674"/>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9FBEEED7-B158-1C48-8F07-80037A0F6A0E}"/>
                </a:ext>
              </a:extLst>
            </p:cNvPr>
            <p:cNvSpPr/>
            <p:nvPr/>
          </p:nvSpPr>
          <p:spPr>
            <a:xfrm>
              <a:off x="9318145" y="598924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24996054-FE5C-4D42-8EF6-2DCC5C4A2776}"/>
                </a:ext>
              </a:extLst>
            </p:cNvPr>
            <p:cNvSpPr/>
            <p:nvPr/>
          </p:nvSpPr>
          <p:spPr>
            <a:xfrm>
              <a:off x="10037349" y="57282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FCF3B69-84A5-1842-AD50-6051B86C030F}"/>
                    </a:ext>
                  </a:extLst>
                </p:cNvPr>
                <p:cNvSpPr/>
                <p:nvPr/>
              </p:nvSpPr>
              <p:spPr>
                <a:xfrm>
                  <a:off x="9169154" y="6524680"/>
                  <a:ext cx="35599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Cambria Math" panose="02040503050406030204" pitchFamily="18" charset="0"/>
                          </a:rPr>
                          <m:t>𝑥</m:t>
                        </m:r>
                      </m:oMath>
                    </m:oMathPara>
                  </a14:m>
                  <a:endParaRPr lang="zh-CN" altLang="en-US" sz="1600" dirty="0"/>
                </a:p>
              </p:txBody>
            </p:sp>
          </mc:Choice>
          <mc:Fallback xmlns="">
            <p:sp>
              <p:nvSpPr>
                <p:cNvPr id="10" name="矩形 9">
                  <a:extLst>
                    <a:ext uri="{FF2B5EF4-FFF2-40B4-BE49-F238E27FC236}">
                      <a16:creationId xmlns:a16="http://schemas.microsoft.com/office/drawing/2014/main" id="{FFCF3B69-84A5-1842-AD50-6051B86C030F}"/>
                    </a:ext>
                  </a:extLst>
                </p:cNvPr>
                <p:cNvSpPr>
                  <a:spLocks noRot="1" noChangeAspect="1" noMove="1" noResize="1" noEditPoints="1" noAdjustHandles="1" noChangeArrowheads="1" noChangeShapeType="1" noTextEdit="1"/>
                </p:cNvSpPr>
                <p:nvPr/>
              </p:nvSpPr>
              <p:spPr>
                <a:xfrm>
                  <a:off x="9169154" y="6524680"/>
                  <a:ext cx="355995"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E6474C5-62B2-604B-B6A2-0BF068EEFD14}"/>
                    </a:ext>
                  </a:extLst>
                </p:cNvPr>
                <p:cNvSpPr/>
                <p:nvPr/>
              </p:nvSpPr>
              <p:spPr>
                <a:xfrm>
                  <a:off x="9586337"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1" name="矩形 10">
                  <a:extLst>
                    <a:ext uri="{FF2B5EF4-FFF2-40B4-BE49-F238E27FC236}">
                      <a16:creationId xmlns:a16="http://schemas.microsoft.com/office/drawing/2014/main" id="{BE6474C5-62B2-604B-B6A2-0BF068EEFD14}"/>
                    </a:ext>
                  </a:extLst>
                </p:cNvPr>
                <p:cNvSpPr>
                  <a:spLocks noRot="1" noChangeAspect="1" noMove="1" noResize="1" noEditPoints="1" noAdjustHandles="1" noChangeArrowheads="1" noChangeShapeType="1" noTextEdit="1"/>
                </p:cNvSpPr>
                <p:nvPr/>
              </p:nvSpPr>
              <p:spPr>
                <a:xfrm>
                  <a:off x="9586337" y="6524680"/>
                  <a:ext cx="1008417"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CAB34A6-6867-B946-B78B-2FBDCE9E74C9}"/>
                    </a:ext>
                  </a:extLst>
                </p:cNvPr>
                <p:cNvSpPr/>
                <p:nvPr/>
              </p:nvSpPr>
              <p:spPr>
                <a:xfrm>
                  <a:off x="8036175"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2" name="矩形 11">
                  <a:extLst>
                    <a:ext uri="{FF2B5EF4-FFF2-40B4-BE49-F238E27FC236}">
                      <a16:creationId xmlns:a16="http://schemas.microsoft.com/office/drawing/2014/main" id="{8CAB34A6-6867-B946-B78B-2FBDCE9E74C9}"/>
                    </a:ext>
                  </a:extLst>
                </p:cNvPr>
                <p:cNvSpPr>
                  <a:spLocks noRot="1" noChangeAspect="1" noMove="1" noResize="1" noEditPoints="1" noAdjustHandles="1" noChangeArrowheads="1" noChangeShapeType="1" noTextEdit="1"/>
                </p:cNvSpPr>
                <p:nvPr/>
              </p:nvSpPr>
              <p:spPr>
                <a:xfrm>
                  <a:off x="8036175" y="6524680"/>
                  <a:ext cx="1008417" cy="338554"/>
                </a:xfrm>
                <a:prstGeom prst="rect">
                  <a:avLst/>
                </a:prstGeom>
                <a:blipFill>
                  <a:blip r:embed="rId6"/>
                  <a:stretch>
                    <a:fillRect/>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B236449A-758D-544F-9B91-6CBBF10854EF}"/>
                </a:ext>
              </a:extLst>
            </p:cNvPr>
            <p:cNvCxnSpPr/>
            <p:nvPr/>
          </p:nvCxnSpPr>
          <p:spPr>
            <a:xfrm flipV="1">
              <a:off x="8345157" y="5373216"/>
              <a:ext cx="0" cy="11521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446A2142-6638-4589-866E-C75EFF4B4D21}"/>
              </a:ext>
            </a:extLst>
          </p:cNvPr>
          <p:cNvCxnSpPr>
            <a:cxnSpLocks/>
          </p:cNvCxnSpPr>
          <p:nvPr/>
        </p:nvCxnSpPr>
        <p:spPr>
          <a:xfrm>
            <a:off x="10416480" y="2712873"/>
            <a:ext cx="0" cy="5037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76D70A6-01B6-49BA-A3B3-EE0781318DE1}"/>
              </a:ext>
            </a:extLst>
          </p:cNvPr>
          <p:cNvCxnSpPr>
            <a:cxnSpLocks/>
          </p:cNvCxnSpPr>
          <p:nvPr/>
        </p:nvCxnSpPr>
        <p:spPr>
          <a:xfrm>
            <a:off x="9696400" y="2996952"/>
            <a:ext cx="0" cy="216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22374CA-6643-44F3-ADFE-FF4AA4D166C0}"/>
              </a:ext>
            </a:extLst>
          </p:cNvPr>
          <p:cNvCxnSpPr>
            <a:cxnSpLocks/>
          </p:cNvCxnSpPr>
          <p:nvPr/>
        </p:nvCxnSpPr>
        <p:spPr>
          <a:xfrm>
            <a:off x="11136560" y="2420888"/>
            <a:ext cx="0" cy="792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059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31930</TotalTime>
  <Words>8590</Words>
  <Application>Microsoft Office PowerPoint</Application>
  <PresentationFormat>宽屏</PresentationFormat>
  <Paragraphs>774</Paragraphs>
  <Slides>49</Slides>
  <Notes>48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49</vt:i4>
      </vt:variant>
    </vt:vector>
  </HeadingPairs>
  <TitlesOfParts>
    <vt:vector size="57"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向量微分基础</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752</cp:revision>
  <dcterms:created xsi:type="dcterms:W3CDTF">2021-05-31T06:56:37Z</dcterms:created>
  <dcterms:modified xsi:type="dcterms:W3CDTF">2021-07-08T02:26:27Z</dcterms:modified>
</cp:coreProperties>
</file>